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3"/>
    <p:sldId id="1070" r:id="rId4"/>
    <p:sldId id="1071" r:id="rId5"/>
    <p:sldId id="1094" r:id="rId6"/>
    <p:sldId id="1107" r:id="rId7"/>
    <p:sldId id="1072" r:id="rId8"/>
    <p:sldId id="1079" r:id="rId9"/>
    <p:sldId id="1111" r:id="rId10"/>
    <p:sldId id="1112" r:id="rId11"/>
    <p:sldId id="1080" r:id="rId12"/>
    <p:sldId id="1113" r:id="rId1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4</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电磁波</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mn-ea"/>
                <a:cs typeface="微软雅黑" panose="020B0503020204020204" pitchFamily="34" charset="-122"/>
              </a:rPr>
              <a:t>2</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电磁波的发射、传播和接收</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23100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调节调谐电路的注意事项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调节方向：由题中情境准确判断出电路的固有频率应该调大还是调小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频率公式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中的调节方向，可进一步准确判定电容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是该调大还是调小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决定电容和电感大小的因素：决定电容大小的因素是极板正对面积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、极板间距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、相对介电常数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ε</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；决定电感大小的因素是线圈匝数、线圈粗细、长短、有无铁芯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这样就可以在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的基础上做出最准确的细微调节</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231005"/>
              </a:xfrm>
              <a:blipFill rotWithShape="1">
                <a:blip r:embed="rId1"/>
                <a:stretch>
                  <a:fillRect l="-2" t="-15" r="1" b="15"/>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89401;FounderCES"/>
          <p:cNvPicPr/>
          <p:nvPr/>
        </p:nvPicPr>
        <p:blipFill>
          <a:blip r:embed="rId1"/>
          <a:stretch>
            <a:fillRect/>
          </a:stretch>
        </p:blipFill>
        <p:spPr>
          <a:xfrm>
            <a:off x="478582" y="936655"/>
            <a:ext cx="1031875" cy="332105"/>
          </a:xfrm>
          <a:prstGeom prst="rect">
            <a:avLst/>
          </a:prstGeom>
        </p:spPr>
      </p:pic>
      <p:pic>
        <p:nvPicPr>
          <p:cNvPr id="6" name="24答案.eps" descr="id:2147489436;FounderCES"/>
          <p:cNvPicPr/>
          <p:nvPr/>
        </p:nvPicPr>
        <p:blipFill>
          <a:blip r:embed="rId2"/>
          <a:stretch>
            <a:fillRect/>
          </a:stretch>
        </p:blipFill>
        <p:spPr>
          <a:xfrm>
            <a:off x="478582" y="4209943"/>
            <a:ext cx="840740" cy="299720"/>
          </a:xfrm>
          <a:prstGeom prst="rect">
            <a:avLst/>
          </a:prstGeom>
        </p:spPr>
      </p:pic>
      <p:sp>
        <p:nvSpPr>
          <p:cNvPr id="4" name="内容占位符 3"/>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收音机的调谐回路时，可变电容器的动片从全部旋入到完全旋出均接收不到某较高频率的电台信号，为接收到该电台信号，则应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加大电源电压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减小电源电压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增加谐振线圈的圈数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减少谐振线圈的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圈数</a:t>
            </a:r>
            <a:endParaRPr lang="zh-CN" altLang="en-US"/>
          </a:p>
        </p:txBody>
      </p:sp>
      <p:sp>
        <p:nvSpPr>
          <p:cNvPr id="2" name="矩形 1"/>
          <p:cNvSpPr/>
          <p:nvPr/>
        </p:nvSpPr>
        <p:spPr>
          <a:xfrm>
            <a:off x="1518411" y="4036637"/>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pic>
        <p:nvPicPr>
          <p:cNvPr id="7" name="24解析.eps" descr="id:2147489415;FounderCES"/>
          <p:cNvPicPr/>
          <p:nvPr/>
        </p:nvPicPr>
        <p:blipFill>
          <a:blip r:embed="rId3"/>
          <a:stretch>
            <a:fillRect/>
          </a:stretch>
        </p:blipFill>
        <p:spPr>
          <a:xfrm>
            <a:off x="493312" y="4843282"/>
            <a:ext cx="840740" cy="299720"/>
          </a:xfrm>
          <a:prstGeom prst="rect">
            <a:avLst/>
          </a:prstGeom>
        </p:spPr>
      </p:pic>
      <mc:AlternateContent xmlns:mc="http://schemas.openxmlformats.org/markup-compatibility/2006">
        <mc:Choice xmlns:a14="http://schemas.microsoft.com/office/drawing/2010/main" Requires="a14">
          <p:sp>
            <p:nvSpPr>
              <p:cNvPr id="8" name="内容占位符 5"/>
              <p:cNvSpPr txBox="1"/>
              <p:nvPr/>
            </p:nvSpPr>
            <p:spPr bwMode="auto">
              <a:xfrm>
                <a:off x="334566" y="4437112"/>
                <a:ext cx="11485848" cy="202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Times New Roman" panose="02020603050405020304" pitchFamily="18" charset="0"/>
                            <a:ea typeface="宋体" panose="02010600030101010101" pitchFamily="2" charset="-122"/>
                          </a:rPr>
                          <m:t>π</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动片旋出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正对面积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调到最小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还未达到高频率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则必须减小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即减少谐振线圈的圈数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与电源电压无关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5"/>
              <p:cNvSpPr txBox="1">
                <a:spLocks noRot="1" noChangeAspect="1" noMove="1" noResize="1" noEditPoints="1" noAdjustHandles="1" noChangeArrowheads="1" noChangeShapeType="1" noTextEdit="1"/>
              </p:cNvSpPr>
              <p:nvPr/>
            </p:nvSpPr>
            <p:spPr bwMode="auto">
              <a:xfrm>
                <a:off x="334566" y="4437112"/>
                <a:ext cx="11485848" cy="2025939"/>
              </a:xfrm>
              <a:prstGeom prst="rect">
                <a:avLst/>
              </a:prstGeom>
              <a:blipFill rotWithShape="1">
                <a:blip r:embed="rId4"/>
                <a:stretch>
                  <a:fillRect l="-5" t="-18" r="5" b="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406574" y="1565418"/>
            <a:ext cx="1306195" cy="360680"/>
          </a:xfrm>
          <a:prstGeom prst="rect">
            <a:avLst/>
          </a:prstGeom>
        </p:spPr>
      </p:pic>
      <p:sp>
        <p:nvSpPr>
          <p:cNvPr id="4" name="内容占位符 3"/>
          <p:cNvSpPr>
            <a:spLocks noGrp="1"/>
          </p:cNvSpPr>
          <p:nvPr>
            <p:ph idx="1"/>
          </p:nvPr>
        </p:nvSpPr>
        <p:spPr>
          <a:xfrm>
            <a:off x="360854" y="1412776"/>
            <a:ext cx="11485848" cy="223824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电磁波</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的发射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有效地发射电磁波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振荡电路必须满足的两个条件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振荡频率足够高；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电场、磁场尽可能分布到较大的空间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概念：把低频电信号加载到高频等幅振荡电流上称为调制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方式：调幅和调频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调幅就是使电磁波的振幅随信号改变，频率始终保持不变，如图甲所示；调频就是使电磁波的频率随信号而改变，如图乙所示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60854" y="2996952"/>
            <a:ext cx="4814220" cy="2862509"/>
          </a:xfrm>
          <a:prstGeom prst="rect">
            <a:avLst/>
          </a:prstGeom>
        </p:spPr>
      </p:pic>
      <p:pic>
        <p:nvPicPr>
          <p:cNvPr id="4" name="图片 3"/>
          <p:cNvPicPr>
            <a:picLocks noChangeAspect="1"/>
          </p:cNvPicPr>
          <p:nvPr/>
        </p:nvPicPr>
        <p:blipFill>
          <a:blip r:embed="rId2"/>
          <a:stretch>
            <a:fillRect/>
          </a:stretch>
        </p:blipFill>
        <p:spPr>
          <a:xfrm>
            <a:off x="5447134" y="3076683"/>
            <a:ext cx="4346993" cy="2874338"/>
          </a:xfrm>
          <a:prstGeom prst="rect">
            <a:avLst/>
          </a:prstGeom>
        </p:spPr>
      </p:pic>
      <p:sp>
        <p:nvSpPr>
          <p:cNvPr id="5" name="矩形 4"/>
          <p:cNvSpPr/>
          <p:nvPr/>
        </p:nvSpPr>
        <p:spPr>
          <a:xfrm>
            <a:off x="369359" y="5951021"/>
            <a:ext cx="11270463" cy="646331"/>
          </a:xfrm>
          <a:prstGeom prst="rect">
            <a:avLst/>
          </a:prstGeom>
        </p:spPr>
        <p:txBody>
          <a:bodyPr wrap="square">
            <a:spAutoFit/>
          </a:bodyPr>
          <a:lstStyle/>
          <a:p>
            <a:pPr algn="just">
              <a:lnSpc>
                <a:spcPct val="150000"/>
              </a:lnSpc>
              <a:spcAft>
                <a:spcPts val="0"/>
              </a:spcAft>
            </a:pPr>
            <a:r>
              <a:rPr lang="zh-CN" altLang="zh-CN" sz="2400" smtClean="0">
                <a:solidFill>
                  <a:srgbClr val="000000"/>
                </a:solidFill>
                <a:cs typeface="Times New Roman" panose="02020603050405020304" pitchFamily="18" charset="0"/>
              </a:rPr>
              <a:t>与</a:t>
            </a:r>
            <a:r>
              <a:rPr lang="zh-CN" altLang="zh-CN" sz="2400">
                <a:solidFill>
                  <a:srgbClr val="000000"/>
                </a:solidFill>
                <a:cs typeface="Times New Roman" panose="02020603050405020304" pitchFamily="18" charset="0"/>
              </a:rPr>
              <a:t>调幅广播相比，调频广播抵抗干扰的能力比较强，在传递过程中的失真较小</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310;FounderCES"/>
          <p:cNvPicPr/>
          <p:nvPr/>
        </p:nvPicPr>
        <p:blipFill>
          <a:blip r:embed="rId1"/>
          <a:stretch>
            <a:fillRect/>
          </a:stretch>
        </p:blipFill>
        <p:spPr>
          <a:xfrm>
            <a:off x="550590" y="928972"/>
            <a:ext cx="1317625" cy="349885"/>
          </a:xfrm>
          <a:prstGeom prst="rect">
            <a:avLst/>
          </a:prstGeom>
        </p:spPr>
      </p:pic>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电磁波</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的传播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波长不同的电磁波具有不同的传播特性，这里只介绍无线电波的传播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2037652"/>
          <a:ext cx="11368121" cy="3841719"/>
        </p:xfrm>
        <a:graphic>
          <a:graphicData uri="http://schemas.openxmlformats.org/drawingml/2006/table">
            <a:tbl>
              <a:tblPr firstRow="1" firstCol="1" bandRow="1"/>
              <a:tblGrid>
                <a:gridCol w="1341864"/>
                <a:gridCol w="3312368"/>
                <a:gridCol w="2520280"/>
                <a:gridCol w="4193609"/>
              </a:tblGrid>
              <a:tr h="54987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传播途径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传播形式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传播波段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优缺点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82481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沿地球表面空间传播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长波、中波和中短波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可以绕过障碍物继续传播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但中波和中短波的能量损失较多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82481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天波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靠大气中电离层的反射传播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反射本领强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但不够稳定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82481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空间波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像光束那样沿直线传播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超短波和微波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穿透力强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但传播距离仍受到地球表面弯曲的限制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电磁波</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的接收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电谐振现象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当接收电路的固有振荡频率跟某一外来的电磁波的频率相同时，电磁波会使接收电路中产生最强的电流，这种现象叫作电谐振现象</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与机械振动中的共振现象类似</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在无线电技术中，对空间存在的各种频率的电磁波，需要选择某一种特定的频率接收，这个选择过程称为调谐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调谐的基本原理就是电谐振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点3.eps" descr="id:2147492505;FounderCES"/>
          <p:cNvPicPr/>
          <p:nvPr/>
        </p:nvPicPr>
        <p:blipFill>
          <a:blip r:embed="rId1"/>
          <a:stretch>
            <a:fillRect/>
          </a:stretch>
        </p:blipFill>
        <p:spPr>
          <a:xfrm>
            <a:off x="360854" y="908720"/>
            <a:ext cx="1492885" cy="39624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调谐电路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能进行调谐的接收电路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检波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使声音或图像信号从高频载波中还原出来的过程，它是调制的逆过程，也叫解调</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13265" y="714793"/>
            <a:ext cx="7581025" cy="731220"/>
          </a:xfrm>
          <a:prstGeom prst="rect">
            <a:avLst/>
          </a:prstGeom>
        </p:spPr>
      </p:pic>
      <p:pic>
        <p:nvPicPr>
          <p:cNvPr id="5" name="要点1.eps" descr="id:2147489338;FounderCES"/>
          <p:cNvPicPr/>
          <p:nvPr/>
        </p:nvPicPr>
        <p:blipFill>
          <a:blip r:embed="rId2"/>
          <a:stretch>
            <a:fillRect/>
          </a:stretch>
        </p:blipFill>
        <p:spPr>
          <a:xfrm>
            <a:off x="360854" y="1700808"/>
            <a:ext cx="1149350" cy="403225"/>
          </a:xfrm>
          <a:prstGeom prst="rect">
            <a:avLst/>
          </a:prstGeom>
        </p:spPr>
      </p:pic>
      <p:sp>
        <p:nvSpPr>
          <p:cNvPr id="4" name="内容占位符 3"/>
          <p:cNvSpPr>
            <a:spLocks noGrp="1"/>
          </p:cNvSpPr>
          <p:nvPr>
            <p:ph idx="1"/>
          </p:nvPr>
        </p:nvSpPr>
        <p:spPr>
          <a:xfrm>
            <a:off x="360854" y="1556792"/>
            <a:ext cx="11485848" cy="3346237"/>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有效</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发射电磁波的条件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要有效地向外发射电磁波，振荡电路必须具有的两个特点：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要有</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足够高的振荡频率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频率越高，振荡电路发射电磁波的本领越大，如果是低频信号，要用高频信号运载才能将其更有效地发射出去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开放电路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采用开放电路可以使振荡电路的电磁场分散到尽可能大的空间，如图所示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6" name="QW21.eps" descr="id:2147492526;FounderCES"/>
          <p:cNvPicPr/>
          <p:nvPr/>
        </p:nvPicPr>
        <p:blipFill>
          <a:blip r:embed="rId3"/>
          <a:stretch>
            <a:fillRect/>
          </a:stretch>
        </p:blipFill>
        <p:spPr>
          <a:xfrm>
            <a:off x="3214886" y="4293096"/>
            <a:ext cx="4959985" cy="218694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1.eps" descr="id:2147489352;FounderCES"/>
          <p:cNvPicPr/>
          <p:nvPr/>
        </p:nvPicPr>
        <p:blipFill>
          <a:blip r:embed="rId1"/>
          <a:stretch>
            <a:fillRect/>
          </a:stretch>
        </p:blipFill>
        <p:spPr>
          <a:xfrm>
            <a:off x="400679" y="917346"/>
            <a:ext cx="1092200" cy="351790"/>
          </a:xfrm>
          <a:prstGeom prst="rect">
            <a:avLst/>
          </a:prstGeom>
        </p:spPr>
      </p:pic>
      <p:pic>
        <p:nvPicPr>
          <p:cNvPr id="5" name="24答案.eps" descr="id:2147489373;FounderCES"/>
          <p:cNvPicPr/>
          <p:nvPr/>
        </p:nvPicPr>
        <p:blipFill>
          <a:blip r:embed="rId2"/>
          <a:stretch>
            <a:fillRect/>
          </a:stretch>
        </p:blipFill>
        <p:spPr>
          <a:xfrm>
            <a:off x="478582" y="4246331"/>
            <a:ext cx="840740" cy="299720"/>
          </a:xfrm>
          <a:prstGeom prst="rect">
            <a:avLst/>
          </a:prstGeom>
        </p:spPr>
      </p:pic>
      <p:sp>
        <p:nvSpPr>
          <p:cNvPr id="7" name="内容占位符 6"/>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增大无线电台向空间发射无线电波的能力，对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振荡电路的结构可采用下列哪些措施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增大电容器极板的正对面积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增大电容器极板的间距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增大自感线圈的匝数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提高供电</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a:t>
            </a:r>
            <a:endParaRPr lang="zh-CN" altLang="en-US"/>
          </a:p>
        </p:txBody>
      </p:sp>
      <p:sp>
        <p:nvSpPr>
          <p:cNvPr id="2" name="矩形 1"/>
          <p:cNvSpPr/>
          <p:nvPr/>
        </p:nvSpPr>
        <p:spPr>
          <a:xfrm>
            <a:off x="1457701" y="4182610"/>
            <a:ext cx="389850" cy="461665"/>
          </a:xfrm>
          <a:prstGeom prst="rect">
            <a:avLst/>
          </a:prstGeom>
        </p:spPr>
        <p:txBody>
          <a:bodyPr wrap="none">
            <a:spAutoFit/>
          </a:bodyPr>
          <a:lstStyle/>
          <a:p>
            <a:r>
              <a:rPr lang="en-US" altLang="zh-CN" sz="2400">
                <a:solidFill>
                  <a:srgbClr val="000000"/>
                </a:solidFill>
              </a:rPr>
              <a:t>B</a:t>
            </a:r>
            <a:endParaRPr lang="zh-CN" altLang="en-US"/>
          </a:p>
        </p:txBody>
      </p:sp>
      <p:pic>
        <p:nvPicPr>
          <p:cNvPr id="6" name="24解析.eps" descr="id:2147489366;FounderCES"/>
          <p:cNvPicPr/>
          <p:nvPr/>
        </p:nvPicPr>
        <p:blipFill>
          <a:blip r:embed="rId3"/>
          <a:stretch>
            <a:fillRect/>
          </a:stretch>
        </p:blipFill>
        <p:spPr>
          <a:xfrm>
            <a:off x="478582" y="4815736"/>
            <a:ext cx="840740" cy="299720"/>
          </a:xfrm>
          <a:prstGeom prst="rect">
            <a:avLst/>
          </a:prstGeom>
        </p:spPr>
      </p:pic>
      <p:sp>
        <p:nvSpPr>
          <p:cNvPr id="8" name="内容占位符 4"/>
          <p:cNvSpPr txBox="1"/>
          <p:nvPr/>
        </p:nvSpPr>
        <p:spPr bwMode="auto">
          <a:xfrm>
            <a:off x="360854" y="458112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要增大无线电台向空间发射无线电波的能力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必须提高</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振荡电路的振荡频率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即减小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或减小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要减小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可通过减小线圈匝数、抽出铁芯的方法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要减小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可采用增大极板间距、减小极板正对面积、减小相对介电常数的办法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2.eps" descr="id:2147489380;FounderCES"/>
          <p:cNvPicPr/>
          <p:nvPr/>
        </p:nvPicPr>
        <p:blipFill>
          <a:blip r:embed="rId1"/>
          <a:stretch>
            <a:fillRect/>
          </a:stretch>
        </p:blipFill>
        <p:spPr>
          <a:xfrm>
            <a:off x="428998" y="925972"/>
            <a:ext cx="1092200" cy="383540"/>
          </a:xfrm>
          <a:prstGeom prst="rect">
            <a:avLst/>
          </a:prstGeom>
        </p:spPr>
      </p:pic>
      <p:sp>
        <p:nvSpPr>
          <p:cNvPr id="6" name="内容占位符 5"/>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无线电波</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无线电波的接收原理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利用电磁感应在接收电路产生和电磁波同频率的电流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无线电波的接收方法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利用调谐产生电谐振，使接收电路的感应电流最强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利用解调把接收电路中的有用信号分离出来</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调谐和解调的区别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调谐就是一个选台的过程，即选携带有用信号的高频振荡电流，使其在接收电路中产生最强的感应电流的过程；解调是将高频电流中携带的有用信号分离出来的过程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1725</Words>
  <Application>WPS 演示</Application>
  <PresentationFormat>自定义</PresentationFormat>
  <Paragraphs>100</Paragraphs>
  <Slides>11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11</vt:i4>
      </vt:variant>
    </vt:vector>
  </HeadingPairs>
  <TitlesOfParts>
    <vt:vector size="23"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400</cp:revision>
  <dcterms:created xsi:type="dcterms:W3CDTF">2020-11-06T05:24:00Z</dcterms:created>
  <dcterms:modified xsi:type="dcterms:W3CDTF">2025-08-06T09:31:20Z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52967ECF592F4BA784E52729AB8ED153_12</vt:lpwstr>
  </property>
</Properties>
</file>